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88" r:id="rId7"/>
    <p:sldId id="289" r:id="rId8"/>
    <p:sldId id="290" r:id="rId9"/>
    <p:sldId id="291" r:id="rId10"/>
    <p:sldId id="262" r:id="rId11"/>
    <p:sldId id="269" r:id="rId12"/>
    <p:sldId id="303" r:id="rId13"/>
    <p:sldId id="285" r:id="rId14"/>
    <p:sldId id="286" r:id="rId15"/>
    <p:sldId id="266" r:id="rId16"/>
    <p:sldId id="305" r:id="rId17"/>
    <p:sldId id="306" r:id="rId18"/>
    <p:sldId id="307" r:id="rId19"/>
    <p:sldId id="308" r:id="rId20"/>
    <p:sldId id="309" r:id="rId21"/>
    <p:sldId id="274" r:id="rId22"/>
    <p:sldId id="275" r:id="rId23"/>
    <p:sldId id="282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D9DF"/>
    <a:srgbClr val="68A1B0"/>
    <a:srgbClr val="EAEBE6"/>
    <a:srgbClr val="C5D5E0"/>
    <a:srgbClr val="444058"/>
    <a:srgbClr val="A0C4D8"/>
    <a:srgbClr val="F6EC8F"/>
    <a:srgbClr val="DA7A63"/>
    <a:srgbClr val="B40A84"/>
    <a:srgbClr val="892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1" autoAdjust="0"/>
    <p:restoredTop sz="93664" autoAdjust="0"/>
  </p:normalViewPr>
  <p:slideViewPr>
    <p:cSldViewPr snapToGrid="0">
      <p:cViewPr varScale="1">
        <p:scale>
          <a:sx n="99" d="100"/>
          <a:sy n="99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141E5-6F4C-4922-9DD8-D07F568EB9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A763-3CA9-40D1-927A-919B8159EB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A0AD1-99ED-4440-BF81-E3BCA33587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D8F2-AABC-49DD-A5CA-DFFF980715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5109" y="2754702"/>
            <a:ext cx="7827989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5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人机交互</a:t>
            </a:r>
            <a:r>
              <a:rPr lang="en-US" altLang="zh-CN" sz="55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55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调停课系统</a:t>
            </a:r>
            <a:endParaRPr lang="zh-CN" altLang="en-US" sz="55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9623" y="4067256"/>
            <a:ext cx="51557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冬青黑体简体中文 W6" panose="020B0600000000000000" pitchFamily="34" charset="-122"/>
                <a:ea typeface="冬青黑体简体中文 W6" panose="020B0600000000000000" pitchFamily="34" charset="-122"/>
              </a:rPr>
              <a:t>小组成员：时国皓、张佳昊、严浩翔、周荃</a:t>
            </a:r>
            <a:endParaRPr lang="zh-CN" altLang="en-US" sz="1600" dirty="0">
              <a:latin typeface="冬青黑体简体中文 W6" panose="020B0600000000000000" pitchFamily="34" charset="-122"/>
              <a:ea typeface="冬青黑体简体中文 W6" panose="020B06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6420" y="3857489"/>
            <a:ext cx="49214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81907" y="4513906"/>
            <a:ext cx="56153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汇报人：时国皓</a:t>
            </a:r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2023/12/28                  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2700000">
            <a:off x="7684235" y="-474906"/>
            <a:ext cx="6677927" cy="3372775"/>
          </a:xfrm>
          <a:custGeom>
            <a:avLst/>
            <a:gdLst>
              <a:gd name="connsiteX0" fmla="*/ 0 w 2800350"/>
              <a:gd name="connsiteY0" fmla="*/ 1881794 h 1881794"/>
              <a:gd name="connsiteX1" fmla="*/ 1400175 w 2800350"/>
              <a:gd name="connsiteY1" fmla="*/ 0 h 1881794"/>
              <a:gd name="connsiteX2" fmla="*/ 2800350 w 2800350"/>
              <a:gd name="connsiteY2" fmla="*/ 1881794 h 1881794"/>
              <a:gd name="connsiteX3" fmla="*/ 0 w 2800350"/>
              <a:gd name="connsiteY3" fmla="*/ 1881794 h 1881794"/>
              <a:gd name="connsiteX0-1" fmla="*/ 0 w 3267323"/>
              <a:gd name="connsiteY0-2" fmla="*/ 1863834 h 1881794"/>
              <a:gd name="connsiteX1-3" fmla="*/ 1867148 w 3267323"/>
              <a:gd name="connsiteY1-4" fmla="*/ 0 h 1881794"/>
              <a:gd name="connsiteX2-5" fmla="*/ 3267323 w 3267323"/>
              <a:gd name="connsiteY2-6" fmla="*/ 1881794 h 1881794"/>
              <a:gd name="connsiteX3-7" fmla="*/ 0 w 3267323"/>
              <a:gd name="connsiteY3-8" fmla="*/ 1863834 h 1881794"/>
              <a:gd name="connsiteX0-9" fmla="*/ 0 w 3779197"/>
              <a:gd name="connsiteY0-10" fmla="*/ 1863834 h 1908734"/>
              <a:gd name="connsiteX1-11" fmla="*/ 1867148 w 3779197"/>
              <a:gd name="connsiteY1-12" fmla="*/ 0 h 1908734"/>
              <a:gd name="connsiteX2-13" fmla="*/ 3779197 w 3779197"/>
              <a:gd name="connsiteY2-14" fmla="*/ 1908734 h 1908734"/>
              <a:gd name="connsiteX3-15" fmla="*/ 0 w 3779197"/>
              <a:gd name="connsiteY3-16" fmla="*/ 1863834 h 1908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79197" h="1908734">
                <a:moveTo>
                  <a:pt x="0" y="1863834"/>
                </a:moveTo>
                <a:lnTo>
                  <a:pt x="1867148" y="0"/>
                </a:lnTo>
                <a:lnTo>
                  <a:pt x="3779197" y="1908734"/>
                </a:lnTo>
                <a:lnTo>
                  <a:pt x="0" y="1863834"/>
                </a:lnTo>
                <a:close/>
              </a:path>
            </a:pathLst>
          </a:cu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4"/>
          <p:cNvSpPr/>
          <p:nvPr/>
        </p:nvSpPr>
        <p:spPr>
          <a:xfrm rot="2700000">
            <a:off x="10698942" y="1812077"/>
            <a:ext cx="2954531" cy="3031744"/>
          </a:xfrm>
          <a:custGeom>
            <a:avLst/>
            <a:gdLst>
              <a:gd name="connsiteX0" fmla="*/ 0 w 2800350"/>
              <a:gd name="connsiteY0" fmla="*/ 1881794 h 1881794"/>
              <a:gd name="connsiteX1" fmla="*/ 1400175 w 2800350"/>
              <a:gd name="connsiteY1" fmla="*/ 0 h 1881794"/>
              <a:gd name="connsiteX2" fmla="*/ 2800350 w 2800350"/>
              <a:gd name="connsiteY2" fmla="*/ 1881794 h 1881794"/>
              <a:gd name="connsiteX3" fmla="*/ 0 w 2800350"/>
              <a:gd name="connsiteY3" fmla="*/ 1881794 h 1881794"/>
              <a:gd name="connsiteX0-1" fmla="*/ 0 w 3267323"/>
              <a:gd name="connsiteY0-2" fmla="*/ 1863834 h 1881794"/>
              <a:gd name="connsiteX1-3" fmla="*/ 1867148 w 3267323"/>
              <a:gd name="connsiteY1-4" fmla="*/ 0 h 1881794"/>
              <a:gd name="connsiteX2-5" fmla="*/ 3267323 w 3267323"/>
              <a:gd name="connsiteY2-6" fmla="*/ 1881794 h 1881794"/>
              <a:gd name="connsiteX3-7" fmla="*/ 0 w 3267323"/>
              <a:gd name="connsiteY3-8" fmla="*/ 1863834 h 1881794"/>
              <a:gd name="connsiteX0-9" fmla="*/ 0 w 3779197"/>
              <a:gd name="connsiteY0-10" fmla="*/ 1863834 h 1908734"/>
              <a:gd name="connsiteX1-11" fmla="*/ 1867148 w 3779197"/>
              <a:gd name="connsiteY1-12" fmla="*/ 0 h 1908734"/>
              <a:gd name="connsiteX2-13" fmla="*/ 3779197 w 3779197"/>
              <a:gd name="connsiteY2-14" fmla="*/ 1908734 h 1908734"/>
              <a:gd name="connsiteX3-15" fmla="*/ 0 w 3779197"/>
              <a:gd name="connsiteY3-16" fmla="*/ 1863834 h 1908734"/>
              <a:gd name="connsiteX0-17" fmla="*/ 1051523 w 4830720"/>
              <a:gd name="connsiteY0-18" fmla="*/ 4265150 h 4310050"/>
              <a:gd name="connsiteX1-19" fmla="*/ 0 w 4830720"/>
              <a:gd name="connsiteY1-20" fmla="*/ 0 h 4310050"/>
              <a:gd name="connsiteX2-21" fmla="*/ 4830720 w 4830720"/>
              <a:gd name="connsiteY2-22" fmla="*/ 4310050 h 4310050"/>
              <a:gd name="connsiteX3-23" fmla="*/ 1051523 w 4830720"/>
              <a:gd name="connsiteY3-24" fmla="*/ 4265150 h 4310050"/>
              <a:gd name="connsiteX0-25" fmla="*/ 1051523 w 3864829"/>
              <a:gd name="connsiteY0-26" fmla="*/ 4265150 h 4265150"/>
              <a:gd name="connsiteX1-27" fmla="*/ 0 w 3864829"/>
              <a:gd name="connsiteY1-28" fmla="*/ 0 h 4265150"/>
              <a:gd name="connsiteX2-29" fmla="*/ 3864829 w 3864829"/>
              <a:gd name="connsiteY2-30" fmla="*/ 1919312 h 4265150"/>
              <a:gd name="connsiteX3-31" fmla="*/ 1051523 w 3864829"/>
              <a:gd name="connsiteY3-32" fmla="*/ 4265150 h 4265150"/>
              <a:gd name="connsiteX0-33" fmla="*/ 484587 w 3864829"/>
              <a:gd name="connsiteY0-34" fmla="*/ 1694580 h 1919312"/>
              <a:gd name="connsiteX1-35" fmla="*/ 0 w 3864829"/>
              <a:gd name="connsiteY1-36" fmla="*/ 0 h 1919312"/>
              <a:gd name="connsiteX2-37" fmla="*/ 3864829 w 3864829"/>
              <a:gd name="connsiteY2-38" fmla="*/ 1919312 h 1919312"/>
              <a:gd name="connsiteX3-39" fmla="*/ 484587 w 3864829"/>
              <a:gd name="connsiteY3-40" fmla="*/ 1694580 h 1919312"/>
              <a:gd name="connsiteX0-41" fmla="*/ 484587 w 2940934"/>
              <a:gd name="connsiteY0-42" fmla="*/ 1694580 h 1694580"/>
              <a:gd name="connsiteX1-43" fmla="*/ 0 w 2940934"/>
              <a:gd name="connsiteY1-44" fmla="*/ 0 h 1694580"/>
              <a:gd name="connsiteX2-45" fmla="*/ 2940933 w 2940934"/>
              <a:gd name="connsiteY2-46" fmla="*/ 1475015 h 1694580"/>
              <a:gd name="connsiteX3-47" fmla="*/ 484587 w 2940934"/>
              <a:gd name="connsiteY3-48" fmla="*/ 1694580 h 1694580"/>
              <a:gd name="connsiteX0-49" fmla="*/ 484587 w 3360891"/>
              <a:gd name="connsiteY0-50" fmla="*/ 1694580 h 1694580"/>
              <a:gd name="connsiteX1-51" fmla="*/ 0 w 3360891"/>
              <a:gd name="connsiteY1-52" fmla="*/ 0 h 1694580"/>
              <a:gd name="connsiteX2-53" fmla="*/ 3360890 w 3360891"/>
              <a:gd name="connsiteY2-54" fmla="*/ 1665428 h 1694580"/>
              <a:gd name="connsiteX3-55" fmla="*/ 484587 w 3360891"/>
              <a:gd name="connsiteY3-56" fmla="*/ 1694580 h 1694580"/>
              <a:gd name="connsiteX0-57" fmla="*/ 442591 w 3318895"/>
              <a:gd name="connsiteY0-58" fmla="*/ 1715736 h 1715736"/>
              <a:gd name="connsiteX1-59" fmla="*/ 1 w 3318895"/>
              <a:gd name="connsiteY1-60" fmla="*/ 0 h 1715736"/>
              <a:gd name="connsiteX2-61" fmla="*/ 3318894 w 3318895"/>
              <a:gd name="connsiteY2-62" fmla="*/ 1686584 h 1715736"/>
              <a:gd name="connsiteX3-63" fmla="*/ 442591 w 3318895"/>
              <a:gd name="connsiteY3-64" fmla="*/ 1715736 h 17157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18895" h="1715736">
                <a:moveTo>
                  <a:pt x="442591" y="1715736"/>
                </a:moveTo>
                <a:lnTo>
                  <a:pt x="1" y="0"/>
                </a:lnTo>
                <a:lnTo>
                  <a:pt x="3318894" y="1686584"/>
                </a:lnTo>
                <a:lnTo>
                  <a:pt x="442591" y="1715736"/>
                </a:lnTo>
                <a:close/>
              </a:path>
            </a:pathLst>
          </a:cu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6272798">
            <a:off x="9555742" y="2213987"/>
            <a:ext cx="1008002" cy="868969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9391650" y="4976206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9270729" y="5225561"/>
            <a:ext cx="1753361" cy="1511518"/>
          </a:xfrm>
          <a:prstGeom prst="triangl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0" name="直接连接符 99"/>
          <p:cNvCxnSpPr>
            <a:endCxn id="15" idx="0"/>
          </p:cNvCxnSpPr>
          <p:nvPr/>
        </p:nvCxnSpPr>
        <p:spPr>
          <a:xfrm flipV="1">
            <a:off x="5577840" y="-13167"/>
            <a:ext cx="1948000" cy="14777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5577840" y="1459537"/>
            <a:ext cx="6614160" cy="14771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endCxn id="15" idx="0"/>
          </p:cNvCxnSpPr>
          <p:nvPr/>
        </p:nvCxnSpPr>
        <p:spPr>
          <a:xfrm flipH="1" flipV="1">
            <a:off x="7525840" y="-13167"/>
            <a:ext cx="911548" cy="211495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42" idx="1"/>
          </p:cNvCxnSpPr>
          <p:nvPr/>
        </p:nvCxnSpPr>
        <p:spPr>
          <a:xfrm flipH="1" flipV="1">
            <a:off x="8437388" y="2089210"/>
            <a:ext cx="1319568" cy="21771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5" idx="1"/>
          </p:cNvCxnSpPr>
          <p:nvPr/>
        </p:nvCxnSpPr>
        <p:spPr>
          <a:xfrm flipH="1">
            <a:off x="8440877" y="-9026"/>
            <a:ext cx="3746726" cy="21036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40" idx="0"/>
          </p:cNvCxnSpPr>
          <p:nvPr/>
        </p:nvCxnSpPr>
        <p:spPr>
          <a:xfrm flipH="1" flipV="1">
            <a:off x="8441869" y="2094620"/>
            <a:ext cx="64161" cy="16049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flipH="1">
            <a:off x="9792518" y="2963811"/>
            <a:ext cx="2413351" cy="134703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42" idx="1"/>
          </p:cNvCxnSpPr>
          <p:nvPr/>
        </p:nvCxnSpPr>
        <p:spPr>
          <a:xfrm flipH="1" flipV="1">
            <a:off x="8501132" y="3750300"/>
            <a:ext cx="1255824" cy="5160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41" idx="2"/>
          </p:cNvCxnSpPr>
          <p:nvPr/>
        </p:nvCxnSpPr>
        <p:spPr>
          <a:xfrm flipV="1">
            <a:off x="7939424" y="4309092"/>
            <a:ext cx="1839096" cy="7174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41" idx="0"/>
          </p:cNvCxnSpPr>
          <p:nvPr/>
        </p:nvCxnSpPr>
        <p:spPr>
          <a:xfrm flipV="1">
            <a:off x="7989716" y="3756964"/>
            <a:ext cx="502240" cy="121924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981614" y="5018207"/>
            <a:ext cx="1422283" cy="18597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7971872" y="5018218"/>
            <a:ext cx="4233997" cy="567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flipV="1">
            <a:off x="8433480" y="-13168"/>
            <a:ext cx="1242768" cy="20954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V="1">
            <a:off x="5580130" y="0"/>
            <a:ext cx="135288" cy="147159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H="1" flipV="1">
            <a:off x="4385140" y="0"/>
            <a:ext cx="1194990" cy="14688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539790" y="1421699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390584" y="2051498"/>
            <a:ext cx="100584" cy="100584"/>
          </a:xfrm>
          <a:prstGeom prst="ellipse">
            <a:avLst/>
          </a:prstGeom>
          <a:solidFill>
            <a:srgbClr val="C5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55738" y="3699531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939424" y="4976206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C5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" grpId="0"/>
      <p:bldP spid="5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220612" y="1366533"/>
            <a:ext cx="1060273" cy="1060273"/>
            <a:chOff x="938693" y="568301"/>
            <a:chExt cx="872180" cy="872180"/>
          </a:xfrm>
          <a:solidFill>
            <a:srgbClr val="68A1B0"/>
          </a:solidFill>
        </p:grpSpPr>
        <p:sp>
          <p:nvSpPr>
            <p:cNvPr id="8" name="椭圆 7"/>
            <p:cNvSpPr/>
            <p:nvPr/>
          </p:nvSpPr>
          <p:spPr>
            <a:xfrm>
              <a:off x="938693" y="568301"/>
              <a:ext cx="872180" cy="872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椭圆 4"/>
            <p:cNvSpPr/>
            <p:nvPr/>
          </p:nvSpPr>
          <p:spPr>
            <a:xfrm>
              <a:off x="1066421" y="696029"/>
              <a:ext cx="616724" cy="6167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 kern="1200">
                <a:noFill/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1976909" y="2659488"/>
            <a:ext cx="1620155" cy="528263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初步立项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6561" y="336061"/>
            <a:ext cx="279022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需求迭代历程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731807" y="332461"/>
            <a:ext cx="69189" cy="358102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04" y="1513126"/>
            <a:ext cx="749725" cy="7497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627028" y="3360602"/>
            <a:ext cx="244054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获取立项灵感</a:t>
            </a: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确立项目逻辑</a:t>
            </a: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绘制项目原型</a:t>
            </a: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Clr>
                <a:srgbClr val="68A1B0"/>
              </a:buClr>
            </a:pPr>
            <a:endParaRPr lang="en-US" altLang="zh-CN" sz="2400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99785" y="629285"/>
            <a:ext cx="4419600" cy="589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220612" y="1366533"/>
            <a:ext cx="1060273" cy="1060273"/>
            <a:chOff x="938693" y="568301"/>
            <a:chExt cx="872180" cy="872180"/>
          </a:xfrm>
          <a:solidFill>
            <a:srgbClr val="68A1B0"/>
          </a:solidFill>
        </p:grpSpPr>
        <p:sp>
          <p:nvSpPr>
            <p:cNvPr id="8" name="椭圆 7"/>
            <p:cNvSpPr/>
            <p:nvPr/>
          </p:nvSpPr>
          <p:spPr>
            <a:xfrm>
              <a:off x="938693" y="568301"/>
              <a:ext cx="872180" cy="872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椭圆 4"/>
            <p:cNvSpPr/>
            <p:nvPr/>
          </p:nvSpPr>
          <p:spPr>
            <a:xfrm>
              <a:off x="1066421" y="696029"/>
              <a:ext cx="616724" cy="6167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 kern="1200">
                <a:noFill/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1976909" y="2659488"/>
            <a:ext cx="1620155" cy="528263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初步立项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6561" y="336061"/>
            <a:ext cx="279022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需求迭代历程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731807" y="332461"/>
            <a:ext cx="69189" cy="358102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642106" y="1322423"/>
            <a:ext cx="1060273" cy="1060273"/>
            <a:chOff x="938693" y="568301"/>
            <a:chExt cx="872180" cy="872180"/>
          </a:xfrm>
          <a:solidFill>
            <a:srgbClr val="68A1B0"/>
          </a:solidFill>
        </p:grpSpPr>
        <p:sp>
          <p:nvSpPr>
            <p:cNvPr id="29" name="椭圆 28"/>
            <p:cNvSpPr/>
            <p:nvPr/>
          </p:nvSpPr>
          <p:spPr>
            <a:xfrm>
              <a:off x="938693" y="568301"/>
              <a:ext cx="872180" cy="872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0" name="椭圆 4"/>
            <p:cNvSpPr/>
            <p:nvPr/>
          </p:nvSpPr>
          <p:spPr>
            <a:xfrm>
              <a:off x="1066421" y="696029"/>
              <a:ext cx="616724" cy="6167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 kern="1200">
                <a:noFill/>
              </a:endParaRPr>
            </a:p>
          </p:txBody>
        </p:sp>
      </p:grpSp>
      <p:sp>
        <p:nvSpPr>
          <p:cNvPr id="35" name="TextBox 3"/>
          <p:cNvSpPr txBox="1"/>
          <p:nvPr/>
        </p:nvSpPr>
        <p:spPr>
          <a:xfrm>
            <a:off x="5329419" y="2605455"/>
            <a:ext cx="1696006" cy="528263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正式确立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4957858" y="3356477"/>
            <a:ext cx="2753287" cy="1941830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寻求老师意见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确定数据结构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稳步推进项目</a:t>
            </a:r>
            <a:endParaRPr lang="en-US" altLang="zh-CN" sz="2400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4320652" y="1292546"/>
            <a:ext cx="0" cy="4670372"/>
          </a:xfrm>
          <a:prstGeom prst="line">
            <a:avLst/>
          </a:prstGeom>
          <a:ln w="22225">
            <a:solidFill>
              <a:srgbClr val="6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04" y="1513126"/>
            <a:ext cx="749725" cy="7497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39" y="1521807"/>
            <a:ext cx="695467" cy="68518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627028" y="3360602"/>
            <a:ext cx="244054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获取立项灵感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确立项目逻辑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绘制项目原型</a:t>
            </a: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Clr>
                <a:srgbClr val="68A1B0"/>
              </a:buClr>
            </a:pPr>
            <a:endParaRPr lang="en-US" altLang="zh-CN" sz="2400" dirty="0"/>
          </a:p>
          <a:p>
            <a:endParaRPr lang="en-US" altLang="zh-CN" dirty="0"/>
          </a:p>
        </p:txBody>
      </p:sp>
      <p:sp>
        <p:nvSpPr>
          <p:cNvPr id="2" name="箭头: 上弧形 1"/>
          <p:cNvSpPr/>
          <p:nvPr/>
        </p:nvSpPr>
        <p:spPr>
          <a:xfrm>
            <a:off x="3387887" y="542743"/>
            <a:ext cx="2170875" cy="823790"/>
          </a:xfrm>
          <a:prstGeom prst="curvedDownArrow">
            <a:avLst/>
          </a:prstGeom>
          <a:solidFill>
            <a:srgbClr val="A7D9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3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220612" y="1366533"/>
            <a:ext cx="1060273" cy="1060273"/>
            <a:chOff x="938693" y="568301"/>
            <a:chExt cx="872180" cy="872180"/>
          </a:xfrm>
          <a:solidFill>
            <a:srgbClr val="68A1B0"/>
          </a:solidFill>
        </p:grpSpPr>
        <p:sp>
          <p:nvSpPr>
            <p:cNvPr id="8" name="椭圆 7"/>
            <p:cNvSpPr/>
            <p:nvPr/>
          </p:nvSpPr>
          <p:spPr>
            <a:xfrm>
              <a:off x="938693" y="568301"/>
              <a:ext cx="872180" cy="872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椭圆 4"/>
            <p:cNvSpPr/>
            <p:nvPr/>
          </p:nvSpPr>
          <p:spPr>
            <a:xfrm>
              <a:off x="1066421" y="696029"/>
              <a:ext cx="616724" cy="6167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 kern="1200">
                <a:noFill/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1976909" y="2659488"/>
            <a:ext cx="1620155" cy="528263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初步立项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9182735" y="2570480"/>
            <a:ext cx="1099820" cy="340995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需求更新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8601460" y="3079569"/>
            <a:ext cx="2690858" cy="2495550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启发式评估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重新确定逻辑  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12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全力完成变更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更新优化收尾</a:t>
            </a:r>
            <a:endParaRPr lang="en-US" altLang="zh-CN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46561" y="336061"/>
            <a:ext cx="279022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需求迭代历程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731807" y="332461"/>
            <a:ext cx="69189" cy="358102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642106" y="1322423"/>
            <a:ext cx="1060273" cy="1060273"/>
            <a:chOff x="938693" y="568301"/>
            <a:chExt cx="872180" cy="872180"/>
          </a:xfrm>
          <a:solidFill>
            <a:srgbClr val="68A1B0"/>
          </a:solidFill>
        </p:grpSpPr>
        <p:sp>
          <p:nvSpPr>
            <p:cNvPr id="29" name="椭圆 28"/>
            <p:cNvSpPr/>
            <p:nvPr/>
          </p:nvSpPr>
          <p:spPr>
            <a:xfrm>
              <a:off x="938693" y="568301"/>
              <a:ext cx="872180" cy="872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0" name="椭圆 4"/>
            <p:cNvSpPr/>
            <p:nvPr/>
          </p:nvSpPr>
          <p:spPr>
            <a:xfrm>
              <a:off x="1066421" y="696029"/>
              <a:ext cx="616724" cy="6167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 kern="1200">
                <a:noFill/>
              </a:endParaRPr>
            </a:p>
          </p:txBody>
        </p:sp>
      </p:grpSp>
      <p:sp>
        <p:nvSpPr>
          <p:cNvPr id="35" name="TextBox 3"/>
          <p:cNvSpPr txBox="1"/>
          <p:nvPr/>
        </p:nvSpPr>
        <p:spPr>
          <a:xfrm>
            <a:off x="5329419" y="2605455"/>
            <a:ext cx="1696006" cy="528263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正式确立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4957858" y="3356477"/>
            <a:ext cx="2753287" cy="1941830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寻求老师意见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确定数据结构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稳步推进项目</a:t>
            </a:r>
            <a:endParaRPr lang="en-US" altLang="zh-CN" sz="2400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4320652" y="1292546"/>
            <a:ext cx="0" cy="4670372"/>
          </a:xfrm>
          <a:prstGeom prst="line">
            <a:avLst/>
          </a:prstGeom>
          <a:ln w="22225">
            <a:solidFill>
              <a:srgbClr val="6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964225" y="1292546"/>
            <a:ext cx="0" cy="4670372"/>
          </a:xfrm>
          <a:prstGeom prst="line">
            <a:avLst/>
          </a:prstGeom>
          <a:ln w="22225">
            <a:solidFill>
              <a:srgbClr val="6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04" y="1513126"/>
            <a:ext cx="749725" cy="74972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193973" y="1292546"/>
            <a:ext cx="1060273" cy="1060273"/>
            <a:chOff x="938693" y="568301"/>
            <a:chExt cx="872180" cy="872180"/>
          </a:xfrm>
          <a:solidFill>
            <a:srgbClr val="68A1B0"/>
          </a:solidFill>
        </p:grpSpPr>
        <p:sp>
          <p:nvSpPr>
            <p:cNvPr id="10" name="椭圆 9"/>
            <p:cNvSpPr/>
            <p:nvPr/>
          </p:nvSpPr>
          <p:spPr>
            <a:xfrm>
              <a:off x="938693" y="568301"/>
              <a:ext cx="872180" cy="872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" name="椭圆 4"/>
            <p:cNvSpPr/>
            <p:nvPr/>
          </p:nvSpPr>
          <p:spPr>
            <a:xfrm>
              <a:off x="1066421" y="696029"/>
              <a:ext cx="616724" cy="6167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 kern="1200">
                <a:noFill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39" y="1521807"/>
            <a:ext cx="695467" cy="6851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23" y="1502873"/>
            <a:ext cx="699371" cy="69937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627028" y="3360602"/>
            <a:ext cx="244054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获取立项灵感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确立项目逻辑</a:t>
            </a: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绘制项目原型</a:t>
            </a: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Clr>
                <a:srgbClr val="68A1B0"/>
              </a:buClr>
            </a:pPr>
            <a:endParaRPr lang="en-US" altLang="zh-CN" sz="2400" dirty="0"/>
          </a:p>
          <a:p>
            <a:endParaRPr lang="en-US" altLang="zh-CN" dirty="0"/>
          </a:p>
        </p:txBody>
      </p:sp>
      <p:sp>
        <p:nvSpPr>
          <p:cNvPr id="2" name="箭头: 上弧形 1"/>
          <p:cNvSpPr/>
          <p:nvPr/>
        </p:nvSpPr>
        <p:spPr>
          <a:xfrm>
            <a:off x="3387887" y="542743"/>
            <a:ext cx="2170875" cy="823790"/>
          </a:xfrm>
          <a:prstGeom prst="curvedDownArrow">
            <a:avLst/>
          </a:prstGeom>
          <a:solidFill>
            <a:srgbClr val="A7D9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箭头: 上弧形 2"/>
          <p:cNvSpPr/>
          <p:nvPr/>
        </p:nvSpPr>
        <p:spPr>
          <a:xfrm>
            <a:off x="6979869" y="499392"/>
            <a:ext cx="2170875" cy="823790"/>
          </a:xfrm>
          <a:prstGeom prst="curvedDownArrow">
            <a:avLst/>
          </a:prstGeom>
          <a:solidFill>
            <a:srgbClr val="A7D9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3" grpId="0"/>
      <p:bldP spid="24" grpId="0"/>
      <p:bldP spid="28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V="1">
            <a:off x="5577840" y="-13167"/>
            <a:ext cx="1948000" cy="14777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77840" y="1459537"/>
            <a:ext cx="6614160" cy="14771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7525840" y="-13167"/>
            <a:ext cx="911548" cy="211495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2" idx="1"/>
          </p:cNvCxnSpPr>
          <p:nvPr/>
        </p:nvCxnSpPr>
        <p:spPr>
          <a:xfrm flipH="1" flipV="1">
            <a:off x="8437388" y="2089210"/>
            <a:ext cx="1319568" cy="21771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440877" y="-9026"/>
            <a:ext cx="3746726" cy="21036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0" idx="0"/>
          </p:cNvCxnSpPr>
          <p:nvPr/>
        </p:nvCxnSpPr>
        <p:spPr>
          <a:xfrm flipH="1" flipV="1">
            <a:off x="8441869" y="2094620"/>
            <a:ext cx="64161" cy="16049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9792518" y="2963811"/>
            <a:ext cx="2413351" cy="134703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2" idx="1"/>
          </p:cNvCxnSpPr>
          <p:nvPr/>
        </p:nvCxnSpPr>
        <p:spPr>
          <a:xfrm flipH="1" flipV="1">
            <a:off x="8501132" y="3750300"/>
            <a:ext cx="1255824" cy="5160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1" idx="2"/>
          </p:cNvCxnSpPr>
          <p:nvPr/>
        </p:nvCxnSpPr>
        <p:spPr>
          <a:xfrm flipV="1">
            <a:off x="7939424" y="4309092"/>
            <a:ext cx="1839096" cy="7174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1" idx="0"/>
          </p:cNvCxnSpPr>
          <p:nvPr/>
        </p:nvCxnSpPr>
        <p:spPr>
          <a:xfrm flipV="1">
            <a:off x="7989716" y="3756964"/>
            <a:ext cx="502240" cy="121924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81614" y="5018207"/>
            <a:ext cx="1422283" cy="18597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71872" y="5018218"/>
            <a:ext cx="4233997" cy="567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433480" y="-13168"/>
            <a:ext cx="1242768" cy="20954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5580130" y="0"/>
            <a:ext cx="135288" cy="147159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4385140" y="0"/>
            <a:ext cx="1194990" cy="14688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5539790" y="1421699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390584" y="2051498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55738" y="3699531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939424" y="4976206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019226" y="1892558"/>
            <a:ext cx="3728810" cy="3728810"/>
          </a:xfrm>
          <a:prstGeom prst="ellipse">
            <a:avLst/>
          </a:prstGeom>
          <a:solidFill>
            <a:schemeClr val="bg1"/>
          </a:solidFill>
          <a:ln w="2730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275437" y="2143465"/>
            <a:ext cx="3212716" cy="3212716"/>
          </a:xfrm>
          <a:prstGeom prst="ellipse">
            <a:avLst/>
          </a:prstGeom>
          <a:solidFill>
            <a:srgbClr val="68A1B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482524" y="3599382"/>
            <a:ext cx="4469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亮点展示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等腰三角形 49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420403" y="257567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39790" y="2745508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8A1B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</a:t>
            </a:r>
            <a:endParaRPr lang="zh-CN" altLang="en-US" sz="3200" dirty="0">
              <a:solidFill>
                <a:srgbClr val="68A1B0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043486" y="-5128938"/>
            <a:ext cx="104245" cy="11016516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8660" y="760095"/>
            <a:ext cx="5143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可视化</a:t>
            </a:r>
            <a:r>
              <a:rPr lang="zh-CN" altLang="en-US" sz="2400" dirty="0"/>
              <a:t>呈现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708660" y="1981835"/>
            <a:ext cx="3054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1. </a:t>
            </a:r>
            <a:r>
              <a:rPr lang="zh-CN" altLang="en-US" dirty="0">
                <a:sym typeface="+mn-ea"/>
              </a:rPr>
              <a:t>课程信息的日历形式呈现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91960" y="1981835"/>
            <a:ext cx="419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2.  </a:t>
            </a:r>
            <a:r>
              <a:rPr lang="zh-CN" altLang="en-US" dirty="0">
                <a:sym typeface="+mn-ea"/>
              </a:rPr>
              <a:t>拖拽的自动吸附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8660" y="3900805"/>
            <a:ext cx="409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停课状态的可视化表征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043486" y="-5128938"/>
            <a:ext cx="104245" cy="11016516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8660" y="760095"/>
            <a:ext cx="5306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列表信息的清晰</a:t>
            </a:r>
            <a:r>
              <a:rPr lang="zh-CN" altLang="en-US" sz="2400" dirty="0"/>
              <a:t>呈现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043486" y="-5128938"/>
            <a:ext cx="104245" cy="11016516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8660" y="760095"/>
            <a:ext cx="7441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针对关键业务的防御</a:t>
            </a:r>
            <a:r>
              <a:rPr lang="zh-CN" altLang="en-US" sz="2400" dirty="0"/>
              <a:t>措施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708660" y="2198370"/>
            <a:ext cx="294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1. </a:t>
            </a:r>
            <a:r>
              <a:rPr lang="zh-CN" altLang="en-US" dirty="0">
                <a:sym typeface="+mn-ea"/>
              </a:rPr>
              <a:t>冲突人数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59905" y="2198370"/>
            <a:ext cx="3460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2. </a:t>
            </a:r>
            <a:r>
              <a:rPr lang="zh-CN" altLang="en-US" dirty="0">
                <a:sym typeface="+mn-ea"/>
              </a:rPr>
              <a:t>未确定的修改复原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93140" y="4251960"/>
            <a:ext cx="4663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已停止的课无法再次修改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043486" y="-5128938"/>
            <a:ext cx="104245" cy="11016516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8660" y="760095"/>
            <a:ext cx="5521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 </a:t>
            </a:r>
            <a:r>
              <a:rPr lang="zh-CN" altLang="en-US" sz="2400" dirty="0"/>
              <a:t>便于用户使用的教程</a:t>
            </a:r>
            <a:r>
              <a:rPr lang="en-US" altLang="zh-CN" sz="2400" dirty="0"/>
              <a:t> 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043486" y="-5128938"/>
            <a:ext cx="104245" cy="11016516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8660" y="760095"/>
            <a:ext cx="5184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 </a:t>
            </a:r>
            <a:r>
              <a:rPr lang="zh-CN" altLang="en-US" sz="2400" dirty="0"/>
              <a:t>精细的颜色</a:t>
            </a:r>
            <a:r>
              <a:rPr lang="zh-CN" altLang="en-US" sz="2400" dirty="0"/>
              <a:t>选取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733425" y="1682115"/>
            <a:ext cx="5582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1. </a:t>
            </a:r>
            <a:r>
              <a:rPr lang="zh-CN" altLang="en-US" dirty="0">
                <a:sym typeface="+mn-ea"/>
              </a:rPr>
              <a:t>主色调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72100" y="1671320"/>
            <a:ext cx="5879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2.  </a:t>
            </a:r>
            <a:r>
              <a:rPr lang="zh-CN" altLang="en-US" dirty="0">
                <a:sym typeface="+mn-ea"/>
              </a:rPr>
              <a:t>一些按钮的颜色选择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660" y="4117975"/>
            <a:ext cx="287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列表信息的颜色呈现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411805" y="-2477306"/>
            <a:ext cx="359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传递正能量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5577840" y="-13167"/>
            <a:ext cx="1948000" cy="14777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577840" y="1459537"/>
            <a:ext cx="6614160" cy="14771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7525840" y="-13167"/>
            <a:ext cx="911548" cy="211495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3" idx="1"/>
          </p:cNvCxnSpPr>
          <p:nvPr/>
        </p:nvCxnSpPr>
        <p:spPr>
          <a:xfrm flipH="1" flipV="1">
            <a:off x="8437388" y="2089210"/>
            <a:ext cx="1319568" cy="21771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440877" y="-9026"/>
            <a:ext cx="3746726" cy="21036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1" idx="0"/>
          </p:cNvCxnSpPr>
          <p:nvPr/>
        </p:nvCxnSpPr>
        <p:spPr>
          <a:xfrm flipH="1" flipV="1">
            <a:off x="8441869" y="2094620"/>
            <a:ext cx="64161" cy="16049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9792518" y="2963811"/>
            <a:ext cx="2413351" cy="134703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3" idx="1"/>
          </p:cNvCxnSpPr>
          <p:nvPr/>
        </p:nvCxnSpPr>
        <p:spPr>
          <a:xfrm flipH="1" flipV="1">
            <a:off x="8501132" y="3750300"/>
            <a:ext cx="1255824" cy="5160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2" idx="2"/>
          </p:cNvCxnSpPr>
          <p:nvPr/>
        </p:nvCxnSpPr>
        <p:spPr>
          <a:xfrm flipV="1">
            <a:off x="7939424" y="4309092"/>
            <a:ext cx="1839096" cy="7174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2" idx="0"/>
          </p:cNvCxnSpPr>
          <p:nvPr/>
        </p:nvCxnSpPr>
        <p:spPr>
          <a:xfrm flipV="1">
            <a:off x="7989716" y="3756964"/>
            <a:ext cx="502240" cy="121924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81614" y="5018207"/>
            <a:ext cx="1422283" cy="18597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971872" y="5018218"/>
            <a:ext cx="4233997" cy="567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8433480" y="-13168"/>
            <a:ext cx="1242768" cy="20954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5580130" y="0"/>
            <a:ext cx="135288" cy="147159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4385140" y="0"/>
            <a:ext cx="1194990" cy="14688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5539790" y="1421699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390584" y="2051498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455738" y="3699531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939424" y="4976206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019226" y="1892558"/>
            <a:ext cx="3728810" cy="3728810"/>
          </a:xfrm>
          <a:prstGeom prst="ellipse">
            <a:avLst/>
          </a:prstGeom>
          <a:solidFill>
            <a:schemeClr val="bg1"/>
          </a:solidFill>
          <a:ln w="2730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275437" y="2143465"/>
            <a:ext cx="3212716" cy="3212716"/>
          </a:xfrm>
          <a:prstGeom prst="ellipse">
            <a:avLst/>
          </a:prstGeom>
          <a:solidFill>
            <a:srgbClr val="68A1B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476815" y="3641059"/>
            <a:ext cx="407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未来优化计划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等腰三角形 47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441249" y="2601315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539790" y="2766127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68A1B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  <a:endParaRPr lang="zh-CN" altLang="en-US" sz="3200" dirty="0">
              <a:solidFill>
                <a:srgbClr val="68A1B0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12" name="等腰三角形 14"/>
          <p:cNvSpPr/>
          <p:nvPr/>
        </p:nvSpPr>
        <p:spPr>
          <a:xfrm rot="2700000">
            <a:off x="2643314" y="3924950"/>
            <a:ext cx="1419423" cy="1456518"/>
          </a:xfrm>
          <a:custGeom>
            <a:avLst/>
            <a:gdLst>
              <a:gd name="connsiteX0" fmla="*/ 0 w 2800350"/>
              <a:gd name="connsiteY0" fmla="*/ 1881794 h 1881794"/>
              <a:gd name="connsiteX1" fmla="*/ 1400175 w 2800350"/>
              <a:gd name="connsiteY1" fmla="*/ 0 h 1881794"/>
              <a:gd name="connsiteX2" fmla="*/ 2800350 w 2800350"/>
              <a:gd name="connsiteY2" fmla="*/ 1881794 h 1881794"/>
              <a:gd name="connsiteX3" fmla="*/ 0 w 2800350"/>
              <a:gd name="connsiteY3" fmla="*/ 1881794 h 1881794"/>
              <a:gd name="connsiteX0-1" fmla="*/ 0 w 3267323"/>
              <a:gd name="connsiteY0-2" fmla="*/ 1863834 h 1881794"/>
              <a:gd name="connsiteX1-3" fmla="*/ 1867148 w 3267323"/>
              <a:gd name="connsiteY1-4" fmla="*/ 0 h 1881794"/>
              <a:gd name="connsiteX2-5" fmla="*/ 3267323 w 3267323"/>
              <a:gd name="connsiteY2-6" fmla="*/ 1881794 h 1881794"/>
              <a:gd name="connsiteX3-7" fmla="*/ 0 w 3267323"/>
              <a:gd name="connsiteY3-8" fmla="*/ 1863834 h 1881794"/>
              <a:gd name="connsiteX0-9" fmla="*/ 0 w 3779197"/>
              <a:gd name="connsiteY0-10" fmla="*/ 1863834 h 1908734"/>
              <a:gd name="connsiteX1-11" fmla="*/ 1867148 w 3779197"/>
              <a:gd name="connsiteY1-12" fmla="*/ 0 h 1908734"/>
              <a:gd name="connsiteX2-13" fmla="*/ 3779197 w 3779197"/>
              <a:gd name="connsiteY2-14" fmla="*/ 1908734 h 1908734"/>
              <a:gd name="connsiteX3-15" fmla="*/ 0 w 3779197"/>
              <a:gd name="connsiteY3-16" fmla="*/ 1863834 h 1908734"/>
              <a:gd name="connsiteX0-17" fmla="*/ 1051523 w 4830720"/>
              <a:gd name="connsiteY0-18" fmla="*/ 4265150 h 4310050"/>
              <a:gd name="connsiteX1-19" fmla="*/ 0 w 4830720"/>
              <a:gd name="connsiteY1-20" fmla="*/ 0 h 4310050"/>
              <a:gd name="connsiteX2-21" fmla="*/ 4830720 w 4830720"/>
              <a:gd name="connsiteY2-22" fmla="*/ 4310050 h 4310050"/>
              <a:gd name="connsiteX3-23" fmla="*/ 1051523 w 4830720"/>
              <a:gd name="connsiteY3-24" fmla="*/ 4265150 h 4310050"/>
              <a:gd name="connsiteX0-25" fmla="*/ 1051523 w 3864829"/>
              <a:gd name="connsiteY0-26" fmla="*/ 4265150 h 4265150"/>
              <a:gd name="connsiteX1-27" fmla="*/ 0 w 3864829"/>
              <a:gd name="connsiteY1-28" fmla="*/ 0 h 4265150"/>
              <a:gd name="connsiteX2-29" fmla="*/ 3864829 w 3864829"/>
              <a:gd name="connsiteY2-30" fmla="*/ 1919312 h 4265150"/>
              <a:gd name="connsiteX3-31" fmla="*/ 1051523 w 3864829"/>
              <a:gd name="connsiteY3-32" fmla="*/ 4265150 h 4265150"/>
              <a:gd name="connsiteX0-33" fmla="*/ 484587 w 3864829"/>
              <a:gd name="connsiteY0-34" fmla="*/ 1694580 h 1919312"/>
              <a:gd name="connsiteX1-35" fmla="*/ 0 w 3864829"/>
              <a:gd name="connsiteY1-36" fmla="*/ 0 h 1919312"/>
              <a:gd name="connsiteX2-37" fmla="*/ 3864829 w 3864829"/>
              <a:gd name="connsiteY2-38" fmla="*/ 1919312 h 1919312"/>
              <a:gd name="connsiteX3-39" fmla="*/ 484587 w 3864829"/>
              <a:gd name="connsiteY3-40" fmla="*/ 1694580 h 1919312"/>
              <a:gd name="connsiteX0-41" fmla="*/ 484587 w 2940934"/>
              <a:gd name="connsiteY0-42" fmla="*/ 1694580 h 1694580"/>
              <a:gd name="connsiteX1-43" fmla="*/ 0 w 2940934"/>
              <a:gd name="connsiteY1-44" fmla="*/ 0 h 1694580"/>
              <a:gd name="connsiteX2-45" fmla="*/ 2940933 w 2940934"/>
              <a:gd name="connsiteY2-46" fmla="*/ 1475015 h 1694580"/>
              <a:gd name="connsiteX3-47" fmla="*/ 484587 w 2940934"/>
              <a:gd name="connsiteY3-48" fmla="*/ 1694580 h 1694580"/>
              <a:gd name="connsiteX0-49" fmla="*/ 484587 w 3360891"/>
              <a:gd name="connsiteY0-50" fmla="*/ 1694580 h 1694580"/>
              <a:gd name="connsiteX1-51" fmla="*/ 0 w 3360891"/>
              <a:gd name="connsiteY1-52" fmla="*/ 0 h 1694580"/>
              <a:gd name="connsiteX2-53" fmla="*/ 3360890 w 3360891"/>
              <a:gd name="connsiteY2-54" fmla="*/ 1665428 h 1694580"/>
              <a:gd name="connsiteX3-55" fmla="*/ 484587 w 3360891"/>
              <a:gd name="connsiteY3-56" fmla="*/ 1694580 h 1694580"/>
              <a:gd name="connsiteX0-57" fmla="*/ 442591 w 3318895"/>
              <a:gd name="connsiteY0-58" fmla="*/ 1715736 h 1715736"/>
              <a:gd name="connsiteX1-59" fmla="*/ 1 w 3318895"/>
              <a:gd name="connsiteY1-60" fmla="*/ 0 h 1715736"/>
              <a:gd name="connsiteX2-61" fmla="*/ 3318894 w 3318895"/>
              <a:gd name="connsiteY2-62" fmla="*/ 1686584 h 1715736"/>
              <a:gd name="connsiteX3-63" fmla="*/ 442591 w 3318895"/>
              <a:gd name="connsiteY3-64" fmla="*/ 1715736 h 17157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18895" h="1715736">
                <a:moveTo>
                  <a:pt x="442591" y="1715736"/>
                </a:moveTo>
                <a:lnTo>
                  <a:pt x="1" y="0"/>
                </a:lnTo>
                <a:lnTo>
                  <a:pt x="3318894" y="1686584"/>
                </a:lnTo>
                <a:lnTo>
                  <a:pt x="442591" y="1715736"/>
                </a:lnTo>
                <a:close/>
              </a:path>
            </a:pathLst>
          </a:custGeom>
          <a:noFill/>
          <a:ln>
            <a:solidFill>
              <a:srgbClr val="A7D9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19785268">
            <a:off x="2005047" y="2213811"/>
            <a:ext cx="3303341" cy="1794225"/>
          </a:xfrm>
          <a:custGeom>
            <a:avLst/>
            <a:gdLst>
              <a:gd name="connsiteX0" fmla="*/ 3303341 w 3303341"/>
              <a:gd name="connsiteY0" fmla="*/ 7599 h 1794225"/>
              <a:gd name="connsiteX1" fmla="*/ 2261598 w 3303341"/>
              <a:gd name="connsiteY1" fmla="*/ 1794225 h 1794225"/>
              <a:gd name="connsiteX2" fmla="*/ 1020950 w 3303341"/>
              <a:gd name="connsiteY2" fmla="*/ 1794225 h 1794225"/>
              <a:gd name="connsiteX3" fmla="*/ 0 w 3303341"/>
              <a:gd name="connsiteY3" fmla="*/ 0 h 1794225"/>
              <a:gd name="connsiteX4" fmla="*/ 3303341 w 3303341"/>
              <a:gd name="connsiteY4" fmla="*/ 7599 h 179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3341" h="1794225">
                <a:moveTo>
                  <a:pt x="3303341" y="7599"/>
                </a:moveTo>
                <a:lnTo>
                  <a:pt x="2261598" y="1794225"/>
                </a:lnTo>
                <a:lnTo>
                  <a:pt x="1020950" y="1794225"/>
                </a:lnTo>
                <a:lnTo>
                  <a:pt x="0" y="0"/>
                </a:lnTo>
                <a:lnTo>
                  <a:pt x="3303341" y="7599"/>
                </a:lnTo>
                <a:close/>
              </a:path>
            </a:pathLst>
          </a:cu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1549399" y="2158240"/>
            <a:ext cx="3314700" cy="2857500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19785268">
            <a:off x="3749500" y="3902930"/>
            <a:ext cx="1240648" cy="1076860"/>
          </a:xfrm>
          <a:custGeom>
            <a:avLst/>
            <a:gdLst>
              <a:gd name="connsiteX0" fmla="*/ 1240648 w 1240648"/>
              <a:gd name="connsiteY0" fmla="*/ 0 h 1076860"/>
              <a:gd name="connsiteX1" fmla="*/ 612754 w 1240648"/>
              <a:gd name="connsiteY1" fmla="*/ 1076860 h 1076860"/>
              <a:gd name="connsiteX2" fmla="*/ 0 w 1240648"/>
              <a:gd name="connsiteY2" fmla="*/ 0 h 1076860"/>
              <a:gd name="connsiteX3" fmla="*/ 1240648 w 1240648"/>
              <a:gd name="connsiteY3" fmla="*/ 0 h 10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648" h="1076860">
                <a:moveTo>
                  <a:pt x="1240648" y="0"/>
                </a:moveTo>
                <a:lnTo>
                  <a:pt x="612754" y="1076860"/>
                </a:lnTo>
                <a:lnTo>
                  <a:pt x="0" y="0"/>
                </a:lnTo>
                <a:lnTo>
                  <a:pt x="1240648" y="0"/>
                </a:lnTo>
                <a:close/>
              </a:path>
            </a:pathLst>
          </a:cu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6032500" y="1104900"/>
            <a:ext cx="0" cy="4565108"/>
          </a:xfrm>
          <a:prstGeom prst="line">
            <a:avLst/>
          </a:prstGeom>
          <a:ln w="22225">
            <a:solidFill>
              <a:srgbClr val="6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等腰三角形 18"/>
          <p:cNvSpPr/>
          <p:nvPr/>
        </p:nvSpPr>
        <p:spPr>
          <a:xfrm rot="5400000">
            <a:off x="7184326" y="1779446"/>
            <a:ext cx="430911" cy="371475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5400000">
            <a:off x="7214043" y="2754310"/>
            <a:ext cx="430911" cy="371475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7214043" y="3729174"/>
            <a:ext cx="430911" cy="371475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5400000">
            <a:off x="7214042" y="4704038"/>
            <a:ext cx="430911" cy="371475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172711" y="178610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91761" y="276001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93070" y="372561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72711" y="4709739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890346" y="1749728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既有系统不足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90346" y="2760011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需求获取变更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890346" y="3725616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亮点展示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90346" y="4691221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未来优化计划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61116" y="2973705"/>
            <a:ext cx="146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4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6546" y="3668301"/>
            <a:ext cx="183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30" grpId="0"/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6" name="1"/>
          <p:cNvSpPr/>
          <p:nvPr/>
        </p:nvSpPr>
        <p:spPr>
          <a:xfrm>
            <a:off x="1212955" y="1743710"/>
            <a:ext cx="2252736" cy="1958901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1"/>
          <p:cNvSpPr/>
          <p:nvPr/>
        </p:nvSpPr>
        <p:spPr>
          <a:xfrm>
            <a:off x="3593767" y="1743711"/>
            <a:ext cx="7385277" cy="1958901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571C8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1"/>
          <p:cNvSpPr/>
          <p:nvPr/>
        </p:nvSpPr>
        <p:spPr>
          <a:xfrm>
            <a:off x="8732600" y="3812798"/>
            <a:ext cx="2252736" cy="1958901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571C8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12955" y="3812797"/>
            <a:ext cx="7385277" cy="1958904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46561" y="336061"/>
            <a:ext cx="279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未来优化计划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 flipH="1">
            <a:off x="731807" y="332461"/>
            <a:ext cx="69189" cy="358102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4" y="2077211"/>
            <a:ext cx="1291898" cy="129189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854" y="4214397"/>
            <a:ext cx="1144652" cy="114465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951576" y="2370081"/>
            <a:ext cx="66666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调停课是牵涉众多的事件，理应经过严格的审批。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未来可以添加审批端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78189" y="4125861"/>
            <a:ext cx="622570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调停课事件中，学生也需要及时获知相关信息，目前老师们大多采取</a:t>
            </a:r>
            <a:r>
              <a:rPr lang="en-US" altLang="zh-CN" sz="2000" b="1" dirty="0">
                <a:solidFill>
                  <a:schemeClr val="bg1"/>
                </a:solidFill>
              </a:rPr>
              <a:t>QQ</a:t>
            </a:r>
            <a:r>
              <a:rPr lang="zh-CN" altLang="en-US" sz="2000" b="1" dirty="0">
                <a:solidFill>
                  <a:schemeClr val="bg1"/>
                </a:solidFill>
              </a:rPr>
              <a:t>、微信等方式通知学生，信息反馈具有一定延迟性。未来可以将调课系统与学生课表进行联动，提供信息提醒并在课表上进行特殊呈现。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92192" y="1522150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54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03166" y="2625171"/>
            <a:ext cx="5155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冬青黑体简体中文 W6" panose="020B0600000000000000" pitchFamily="34" charset="-122"/>
                <a:ea typeface="冬青黑体简体中文 W6" panose="020B0600000000000000" pitchFamily="34" charset="-122"/>
              </a:rPr>
              <a:t>Thank you for watching</a:t>
            </a:r>
            <a:endParaRPr lang="zh-CN" altLang="en-US" sz="1600" dirty="0">
              <a:latin typeface="冬青黑体简体中文 W6" panose="020B0600000000000000" pitchFamily="34" charset="-122"/>
              <a:ea typeface="冬青黑体简体中文 W6" panose="020B0600000000000000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803503" y="2498589"/>
            <a:ext cx="2858305" cy="0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等腰三角形 14"/>
          <p:cNvSpPr/>
          <p:nvPr/>
        </p:nvSpPr>
        <p:spPr>
          <a:xfrm rot="2700000">
            <a:off x="7684235" y="-474906"/>
            <a:ext cx="6677927" cy="3372775"/>
          </a:xfrm>
          <a:custGeom>
            <a:avLst/>
            <a:gdLst>
              <a:gd name="connsiteX0" fmla="*/ 0 w 2800350"/>
              <a:gd name="connsiteY0" fmla="*/ 1881794 h 1881794"/>
              <a:gd name="connsiteX1" fmla="*/ 1400175 w 2800350"/>
              <a:gd name="connsiteY1" fmla="*/ 0 h 1881794"/>
              <a:gd name="connsiteX2" fmla="*/ 2800350 w 2800350"/>
              <a:gd name="connsiteY2" fmla="*/ 1881794 h 1881794"/>
              <a:gd name="connsiteX3" fmla="*/ 0 w 2800350"/>
              <a:gd name="connsiteY3" fmla="*/ 1881794 h 1881794"/>
              <a:gd name="connsiteX0-1" fmla="*/ 0 w 3267323"/>
              <a:gd name="connsiteY0-2" fmla="*/ 1863834 h 1881794"/>
              <a:gd name="connsiteX1-3" fmla="*/ 1867148 w 3267323"/>
              <a:gd name="connsiteY1-4" fmla="*/ 0 h 1881794"/>
              <a:gd name="connsiteX2-5" fmla="*/ 3267323 w 3267323"/>
              <a:gd name="connsiteY2-6" fmla="*/ 1881794 h 1881794"/>
              <a:gd name="connsiteX3-7" fmla="*/ 0 w 3267323"/>
              <a:gd name="connsiteY3-8" fmla="*/ 1863834 h 1881794"/>
              <a:gd name="connsiteX0-9" fmla="*/ 0 w 3779197"/>
              <a:gd name="connsiteY0-10" fmla="*/ 1863834 h 1908734"/>
              <a:gd name="connsiteX1-11" fmla="*/ 1867148 w 3779197"/>
              <a:gd name="connsiteY1-12" fmla="*/ 0 h 1908734"/>
              <a:gd name="connsiteX2-13" fmla="*/ 3779197 w 3779197"/>
              <a:gd name="connsiteY2-14" fmla="*/ 1908734 h 1908734"/>
              <a:gd name="connsiteX3-15" fmla="*/ 0 w 3779197"/>
              <a:gd name="connsiteY3-16" fmla="*/ 1863834 h 1908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79197" h="1908734">
                <a:moveTo>
                  <a:pt x="0" y="1863834"/>
                </a:moveTo>
                <a:lnTo>
                  <a:pt x="1867148" y="0"/>
                </a:lnTo>
                <a:lnTo>
                  <a:pt x="3779197" y="1908734"/>
                </a:lnTo>
                <a:lnTo>
                  <a:pt x="0" y="1863834"/>
                </a:lnTo>
                <a:close/>
              </a:path>
            </a:pathLst>
          </a:cu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14"/>
          <p:cNvSpPr/>
          <p:nvPr/>
        </p:nvSpPr>
        <p:spPr>
          <a:xfrm rot="2700000">
            <a:off x="10698942" y="1812077"/>
            <a:ext cx="2954531" cy="3031744"/>
          </a:xfrm>
          <a:custGeom>
            <a:avLst/>
            <a:gdLst>
              <a:gd name="connsiteX0" fmla="*/ 0 w 2800350"/>
              <a:gd name="connsiteY0" fmla="*/ 1881794 h 1881794"/>
              <a:gd name="connsiteX1" fmla="*/ 1400175 w 2800350"/>
              <a:gd name="connsiteY1" fmla="*/ 0 h 1881794"/>
              <a:gd name="connsiteX2" fmla="*/ 2800350 w 2800350"/>
              <a:gd name="connsiteY2" fmla="*/ 1881794 h 1881794"/>
              <a:gd name="connsiteX3" fmla="*/ 0 w 2800350"/>
              <a:gd name="connsiteY3" fmla="*/ 1881794 h 1881794"/>
              <a:gd name="connsiteX0-1" fmla="*/ 0 w 3267323"/>
              <a:gd name="connsiteY0-2" fmla="*/ 1863834 h 1881794"/>
              <a:gd name="connsiteX1-3" fmla="*/ 1867148 w 3267323"/>
              <a:gd name="connsiteY1-4" fmla="*/ 0 h 1881794"/>
              <a:gd name="connsiteX2-5" fmla="*/ 3267323 w 3267323"/>
              <a:gd name="connsiteY2-6" fmla="*/ 1881794 h 1881794"/>
              <a:gd name="connsiteX3-7" fmla="*/ 0 w 3267323"/>
              <a:gd name="connsiteY3-8" fmla="*/ 1863834 h 1881794"/>
              <a:gd name="connsiteX0-9" fmla="*/ 0 w 3779197"/>
              <a:gd name="connsiteY0-10" fmla="*/ 1863834 h 1908734"/>
              <a:gd name="connsiteX1-11" fmla="*/ 1867148 w 3779197"/>
              <a:gd name="connsiteY1-12" fmla="*/ 0 h 1908734"/>
              <a:gd name="connsiteX2-13" fmla="*/ 3779197 w 3779197"/>
              <a:gd name="connsiteY2-14" fmla="*/ 1908734 h 1908734"/>
              <a:gd name="connsiteX3-15" fmla="*/ 0 w 3779197"/>
              <a:gd name="connsiteY3-16" fmla="*/ 1863834 h 1908734"/>
              <a:gd name="connsiteX0-17" fmla="*/ 1051523 w 4830720"/>
              <a:gd name="connsiteY0-18" fmla="*/ 4265150 h 4310050"/>
              <a:gd name="connsiteX1-19" fmla="*/ 0 w 4830720"/>
              <a:gd name="connsiteY1-20" fmla="*/ 0 h 4310050"/>
              <a:gd name="connsiteX2-21" fmla="*/ 4830720 w 4830720"/>
              <a:gd name="connsiteY2-22" fmla="*/ 4310050 h 4310050"/>
              <a:gd name="connsiteX3-23" fmla="*/ 1051523 w 4830720"/>
              <a:gd name="connsiteY3-24" fmla="*/ 4265150 h 4310050"/>
              <a:gd name="connsiteX0-25" fmla="*/ 1051523 w 3864829"/>
              <a:gd name="connsiteY0-26" fmla="*/ 4265150 h 4265150"/>
              <a:gd name="connsiteX1-27" fmla="*/ 0 w 3864829"/>
              <a:gd name="connsiteY1-28" fmla="*/ 0 h 4265150"/>
              <a:gd name="connsiteX2-29" fmla="*/ 3864829 w 3864829"/>
              <a:gd name="connsiteY2-30" fmla="*/ 1919312 h 4265150"/>
              <a:gd name="connsiteX3-31" fmla="*/ 1051523 w 3864829"/>
              <a:gd name="connsiteY3-32" fmla="*/ 4265150 h 4265150"/>
              <a:gd name="connsiteX0-33" fmla="*/ 484587 w 3864829"/>
              <a:gd name="connsiteY0-34" fmla="*/ 1694580 h 1919312"/>
              <a:gd name="connsiteX1-35" fmla="*/ 0 w 3864829"/>
              <a:gd name="connsiteY1-36" fmla="*/ 0 h 1919312"/>
              <a:gd name="connsiteX2-37" fmla="*/ 3864829 w 3864829"/>
              <a:gd name="connsiteY2-38" fmla="*/ 1919312 h 1919312"/>
              <a:gd name="connsiteX3-39" fmla="*/ 484587 w 3864829"/>
              <a:gd name="connsiteY3-40" fmla="*/ 1694580 h 1919312"/>
              <a:gd name="connsiteX0-41" fmla="*/ 484587 w 2940934"/>
              <a:gd name="connsiteY0-42" fmla="*/ 1694580 h 1694580"/>
              <a:gd name="connsiteX1-43" fmla="*/ 0 w 2940934"/>
              <a:gd name="connsiteY1-44" fmla="*/ 0 h 1694580"/>
              <a:gd name="connsiteX2-45" fmla="*/ 2940933 w 2940934"/>
              <a:gd name="connsiteY2-46" fmla="*/ 1475015 h 1694580"/>
              <a:gd name="connsiteX3-47" fmla="*/ 484587 w 2940934"/>
              <a:gd name="connsiteY3-48" fmla="*/ 1694580 h 1694580"/>
              <a:gd name="connsiteX0-49" fmla="*/ 484587 w 3360891"/>
              <a:gd name="connsiteY0-50" fmla="*/ 1694580 h 1694580"/>
              <a:gd name="connsiteX1-51" fmla="*/ 0 w 3360891"/>
              <a:gd name="connsiteY1-52" fmla="*/ 0 h 1694580"/>
              <a:gd name="connsiteX2-53" fmla="*/ 3360890 w 3360891"/>
              <a:gd name="connsiteY2-54" fmla="*/ 1665428 h 1694580"/>
              <a:gd name="connsiteX3-55" fmla="*/ 484587 w 3360891"/>
              <a:gd name="connsiteY3-56" fmla="*/ 1694580 h 1694580"/>
              <a:gd name="connsiteX0-57" fmla="*/ 442591 w 3318895"/>
              <a:gd name="connsiteY0-58" fmla="*/ 1715736 h 1715736"/>
              <a:gd name="connsiteX1-59" fmla="*/ 1 w 3318895"/>
              <a:gd name="connsiteY1-60" fmla="*/ 0 h 1715736"/>
              <a:gd name="connsiteX2-61" fmla="*/ 3318894 w 3318895"/>
              <a:gd name="connsiteY2-62" fmla="*/ 1686584 h 1715736"/>
              <a:gd name="connsiteX3-63" fmla="*/ 442591 w 3318895"/>
              <a:gd name="connsiteY3-64" fmla="*/ 1715736 h 17157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18895" h="1715736">
                <a:moveTo>
                  <a:pt x="442591" y="1715736"/>
                </a:moveTo>
                <a:lnTo>
                  <a:pt x="1" y="0"/>
                </a:lnTo>
                <a:lnTo>
                  <a:pt x="3318894" y="1686584"/>
                </a:lnTo>
                <a:lnTo>
                  <a:pt x="442591" y="1715736"/>
                </a:lnTo>
                <a:close/>
              </a:path>
            </a:pathLst>
          </a:cu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6272798">
            <a:off x="9555742" y="2213987"/>
            <a:ext cx="1008002" cy="868969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>
            <a:off x="9391650" y="4976206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5400000">
            <a:off x="9270729" y="5225561"/>
            <a:ext cx="1753361" cy="1511518"/>
          </a:xfrm>
          <a:prstGeom prst="triangl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endCxn id="36" idx="0"/>
          </p:cNvCxnSpPr>
          <p:nvPr/>
        </p:nvCxnSpPr>
        <p:spPr>
          <a:xfrm flipV="1">
            <a:off x="5577840" y="-13167"/>
            <a:ext cx="1948000" cy="14777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577840" y="1459537"/>
            <a:ext cx="6614160" cy="14771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36" idx="0"/>
          </p:cNvCxnSpPr>
          <p:nvPr/>
        </p:nvCxnSpPr>
        <p:spPr>
          <a:xfrm flipH="1" flipV="1">
            <a:off x="7525840" y="-13167"/>
            <a:ext cx="911548" cy="211495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60" idx="1"/>
          </p:cNvCxnSpPr>
          <p:nvPr/>
        </p:nvCxnSpPr>
        <p:spPr>
          <a:xfrm flipH="1" flipV="1">
            <a:off x="8437388" y="2089210"/>
            <a:ext cx="1319568" cy="21771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6" idx="1"/>
          </p:cNvCxnSpPr>
          <p:nvPr/>
        </p:nvCxnSpPr>
        <p:spPr>
          <a:xfrm flipH="1">
            <a:off x="8440877" y="-9026"/>
            <a:ext cx="3746726" cy="21036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58" idx="0"/>
          </p:cNvCxnSpPr>
          <p:nvPr/>
        </p:nvCxnSpPr>
        <p:spPr>
          <a:xfrm flipH="1" flipV="1">
            <a:off x="8441869" y="2094620"/>
            <a:ext cx="64161" cy="16049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9792518" y="2963811"/>
            <a:ext cx="2413351" cy="134703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60" idx="1"/>
          </p:cNvCxnSpPr>
          <p:nvPr/>
        </p:nvCxnSpPr>
        <p:spPr>
          <a:xfrm flipH="1" flipV="1">
            <a:off x="8501132" y="3750300"/>
            <a:ext cx="1255824" cy="5160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9" idx="2"/>
          </p:cNvCxnSpPr>
          <p:nvPr/>
        </p:nvCxnSpPr>
        <p:spPr>
          <a:xfrm flipV="1">
            <a:off x="7939424" y="4309092"/>
            <a:ext cx="1839096" cy="7174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9" idx="0"/>
          </p:cNvCxnSpPr>
          <p:nvPr/>
        </p:nvCxnSpPr>
        <p:spPr>
          <a:xfrm flipV="1">
            <a:off x="7989716" y="3756964"/>
            <a:ext cx="502240" cy="121924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981614" y="5018207"/>
            <a:ext cx="1422283" cy="18597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7971872" y="5018218"/>
            <a:ext cx="4233997" cy="567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8433480" y="-13168"/>
            <a:ext cx="1242768" cy="20954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580130" y="0"/>
            <a:ext cx="135288" cy="147159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4385140" y="0"/>
            <a:ext cx="1194990" cy="14688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539790" y="1421699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390584" y="2051498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455738" y="3699531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7939424" y="4976206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92275" y="3215005"/>
            <a:ext cx="6325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时国皓：</a:t>
            </a:r>
            <a:r>
              <a:rPr lang="zh-CN" altLang="en-US"/>
              <a:t>后端停课补课业务</a:t>
            </a:r>
            <a:r>
              <a:rPr lang="zh-CN" altLang="en-US"/>
              <a:t>实现</a:t>
            </a:r>
            <a:endParaRPr lang="zh-CN" altLang="en-US"/>
          </a:p>
          <a:p>
            <a:r>
              <a:rPr lang="zh-CN" altLang="en-US"/>
              <a:t>严浩翔：</a:t>
            </a:r>
            <a:r>
              <a:rPr lang="zh-CN" altLang="en-US"/>
              <a:t>后端调课业务</a:t>
            </a:r>
            <a:r>
              <a:rPr lang="zh-CN" altLang="en-US"/>
              <a:t>实现</a:t>
            </a:r>
            <a:endParaRPr lang="zh-CN" altLang="en-US"/>
          </a:p>
          <a:p>
            <a:r>
              <a:rPr lang="zh-CN" altLang="en-US"/>
              <a:t>周</a:t>
            </a:r>
            <a:r>
              <a:rPr lang="en-US" altLang="zh-CN"/>
              <a:t>     </a:t>
            </a:r>
            <a:r>
              <a:rPr lang="zh-CN" altLang="en-US"/>
              <a:t>荃：前端设计，界面</a:t>
            </a:r>
            <a:r>
              <a:rPr lang="zh-CN" altLang="en-US"/>
              <a:t>美化</a:t>
            </a:r>
            <a:endParaRPr lang="zh-CN" altLang="en-US"/>
          </a:p>
          <a:p>
            <a:r>
              <a:rPr lang="zh-CN" altLang="en-US"/>
              <a:t>张佳昊：数据库管理、</a:t>
            </a:r>
            <a:r>
              <a:rPr lang="zh-CN" altLang="en-US"/>
              <a:t>前后端数据传递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cxnSp>
        <p:nvCxnSpPr>
          <p:cNvPr id="46" name="直接连接符 45"/>
          <p:cNvCxnSpPr/>
          <p:nvPr/>
        </p:nvCxnSpPr>
        <p:spPr>
          <a:xfrm flipV="1">
            <a:off x="5577840" y="-13167"/>
            <a:ext cx="1948000" cy="14777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577840" y="1459537"/>
            <a:ext cx="6614160" cy="14771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7525840" y="-13167"/>
            <a:ext cx="911548" cy="211495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65" idx="1"/>
          </p:cNvCxnSpPr>
          <p:nvPr/>
        </p:nvCxnSpPr>
        <p:spPr>
          <a:xfrm flipH="1" flipV="1">
            <a:off x="8437388" y="2089210"/>
            <a:ext cx="1319568" cy="21771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8440877" y="-9026"/>
            <a:ext cx="3746726" cy="21036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63" idx="0"/>
          </p:cNvCxnSpPr>
          <p:nvPr/>
        </p:nvCxnSpPr>
        <p:spPr>
          <a:xfrm flipH="1" flipV="1">
            <a:off x="8441869" y="2094620"/>
            <a:ext cx="64161" cy="16049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9792518" y="2963811"/>
            <a:ext cx="2413351" cy="134703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65" idx="1"/>
          </p:cNvCxnSpPr>
          <p:nvPr/>
        </p:nvCxnSpPr>
        <p:spPr>
          <a:xfrm flipH="1" flipV="1">
            <a:off x="8501132" y="3750300"/>
            <a:ext cx="1255824" cy="5160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64" idx="2"/>
          </p:cNvCxnSpPr>
          <p:nvPr/>
        </p:nvCxnSpPr>
        <p:spPr>
          <a:xfrm flipV="1">
            <a:off x="7939424" y="4309092"/>
            <a:ext cx="1839096" cy="7174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64" idx="0"/>
          </p:cNvCxnSpPr>
          <p:nvPr/>
        </p:nvCxnSpPr>
        <p:spPr>
          <a:xfrm flipV="1">
            <a:off x="7989716" y="3756964"/>
            <a:ext cx="502240" cy="121924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7981614" y="5018207"/>
            <a:ext cx="1422283" cy="18597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971872" y="5018218"/>
            <a:ext cx="4233997" cy="567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8433480" y="-13168"/>
            <a:ext cx="1242768" cy="20954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5580130" y="0"/>
            <a:ext cx="135288" cy="147159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4385140" y="0"/>
            <a:ext cx="1194990" cy="14688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5539790" y="1421699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8390584" y="2051498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455738" y="3699531"/>
            <a:ext cx="100584" cy="100584"/>
          </a:xfrm>
          <a:prstGeom prst="ellipse">
            <a:avLst/>
          </a:prstGeom>
          <a:solidFill>
            <a:srgbClr val="C5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7939424" y="4976206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4019226" y="1892558"/>
            <a:ext cx="3728810" cy="3728810"/>
          </a:xfrm>
          <a:prstGeom prst="ellipse">
            <a:avLst/>
          </a:prstGeom>
          <a:solidFill>
            <a:schemeClr val="bg1"/>
          </a:solidFill>
          <a:ln w="2730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77236" y="2150605"/>
            <a:ext cx="3212716" cy="3212716"/>
          </a:xfrm>
          <a:prstGeom prst="ellipse">
            <a:avLst/>
          </a:prstGeom>
          <a:solidFill>
            <a:srgbClr val="68A1B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483606" y="3531225"/>
            <a:ext cx="420914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既有系统不足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426431" y="2517275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539790" y="2651309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68A1B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</a:t>
            </a:r>
            <a:endParaRPr lang="zh-CN" altLang="en-US" sz="3600" dirty="0">
              <a:solidFill>
                <a:srgbClr val="68A1B0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7" y="0"/>
            <a:ext cx="12192000" cy="6858000"/>
          </a:xfrm>
          <a:prstGeom prst="rect">
            <a:avLst/>
          </a:prstGeom>
        </p:spPr>
      </p:pic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043486" y="-5128938"/>
            <a:ext cx="104245" cy="11016516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7108" y="2685432"/>
            <a:ext cx="2682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筛选逻辑冗余</a:t>
            </a: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课程时间呈现不直观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8919" y="759854"/>
            <a:ext cx="2440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不足之处</a:t>
            </a:r>
            <a:r>
              <a:rPr lang="zh-CN" altLang="en-US" dirty="0"/>
              <a:t>：</a:t>
            </a:r>
            <a:r>
              <a:rPr lang="en-US" altLang="zh-CN" dirty="0"/>
              <a:t>       </a:t>
            </a:r>
            <a:r>
              <a:rPr lang="zh-CN" altLang="en-US" dirty="0"/>
              <a:t>（选择课程）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021" y="811368"/>
            <a:ext cx="7825411" cy="5487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043486" y="-5128938"/>
            <a:ext cx="104245" cy="11016516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7280" y="2690177"/>
            <a:ext cx="2682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缺少自动填充</a:t>
            </a: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无法体现可用教室</a:t>
            </a: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Clr>
                <a:srgbClr val="68A1B0"/>
              </a:buClr>
            </a:pP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708919" y="759854"/>
            <a:ext cx="2440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不足之处</a:t>
            </a:r>
            <a:r>
              <a:rPr lang="zh-CN" altLang="en-US" dirty="0"/>
              <a:t>：</a:t>
            </a:r>
            <a:r>
              <a:rPr lang="en-US" altLang="zh-CN" dirty="0"/>
              <a:t>       </a:t>
            </a:r>
            <a:r>
              <a:rPr lang="zh-CN" altLang="en-US" dirty="0"/>
              <a:t>（补课界面）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770" y="946597"/>
            <a:ext cx="7683915" cy="5095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" y="0"/>
            <a:ext cx="12192000" cy="6858000"/>
          </a:xfrm>
          <a:prstGeom prst="rect">
            <a:avLst/>
          </a:prstGeom>
        </p:spPr>
      </p:pic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043486" y="-5128938"/>
            <a:ext cx="104245" cy="11016516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8070" y="1994852"/>
            <a:ext cx="2682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在补课界面始终呈现</a:t>
            </a: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在记录界面采取补课完成即不呈现</a:t>
            </a: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在记录截面呈现不必要的全校信息</a:t>
            </a: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Clr>
                <a:srgbClr val="68A1B0"/>
              </a:buClr>
            </a:pP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706379" y="750964"/>
            <a:ext cx="2440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不足之处</a:t>
            </a:r>
            <a:r>
              <a:rPr lang="zh-CN" altLang="en-US" dirty="0"/>
              <a:t>：</a:t>
            </a:r>
            <a:r>
              <a:rPr lang="en-US" altLang="zh-CN" dirty="0"/>
              <a:t>       </a:t>
            </a:r>
            <a:r>
              <a:rPr lang="zh-CN" altLang="en-US" dirty="0"/>
              <a:t>（记录呈现）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734" y="4006833"/>
            <a:ext cx="5700296" cy="8220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620" y="850692"/>
            <a:ext cx="7208125" cy="2678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" y="0"/>
            <a:ext cx="12192000" cy="6858000"/>
          </a:xfrm>
          <a:prstGeom prst="rect">
            <a:avLst/>
          </a:prstGeom>
        </p:spPr>
      </p:pic>
      <p:sp>
        <p:nvSpPr>
          <p:cNvPr id="65" name="椭圆 64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043486" y="-5128938"/>
            <a:ext cx="104245" cy="11016516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8070" y="2137092"/>
            <a:ext cx="2682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在补课界面始终呈现</a:t>
            </a: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在记录界面采取补课完成即不呈现</a:t>
            </a: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在记录截面呈现不必要的全校信息</a:t>
            </a:r>
            <a:endParaRPr lang="en-US" altLang="zh-CN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Clr>
                <a:srgbClr val="68A1B0"/>
              </a:buClr>
            </a:pP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708284" y="759854"/>
            <a:ext cx="2440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不足之处</a:t>
            </a:r>
            <a:r>
              <a:rPr lang="zh-CN" altLang="en-US" dirty="0"/>
              <a:t>：</a:t>
            </a:r>
            <a:r>
              <a:rPr lang="en-US" altLang="zh-CN" dirty="0"/>
              <a:t>       </a:t>
            </a:r>
            <a:r>
              <a:rPr lang="zh-CN" altLang="en-US" dirty="0"/>
              <a:t>（记录呈现）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03" y="985214"/>
            <a:ext cx="7927690" cy="4288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5" y="0"/>
            <a:ext cx="12192000" cy="68580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5577840" y="-13167"/>
            <a:ext cx="1948000" cy="14777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577840" y="1459537"/>
            <a:ext cx="6614160" cy="14771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7525840" y="-13167"/>
            <a:ext cx="911548" cy="211495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3" idx="1"/>
          </p:cNvCxnSpPr>
          <p:nvPr/>
        </p:nvCxnSpPr>
        <p:spPr>
          <a:xfrm flipH="1" flipV="1">
            <a:off x="8437388" y="2089210"/>
            <a:ext cx="1319568" cy="21771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440877" y="-9026"/>
            <a:ext cx="3746726" cy="21036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</p:cNvCxnSpPr>
          <p:nvPr/>
        </p:nvCxnSpPr>
        <p:spPr>
          <a:xfrm flipH="1" flipV="1">
            <a:off x="8441869" y="2094620"/>
            <a:ext cx="64161" cy="16049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9792518" y="2963811"/>
            <a:ext cx="2413351" cy="134703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33" idx="1"/>
          </p:cNvCxnSpPr>
          <p:nvPr/>
        </p:nvCxnSpPr>
        <p:spPr>
          <a:xfrm flipH="1" flipV="1">
            <a:off x="8501132" y="3750300"/>
            <a:ext cx="1255824" cy="5160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2" idx="2"/>
          </p:cNvCxnSpPr>
          <p:nvPr/>
        </p:nvCxnSpPr>
        <p:spPr>
          <a:xfrm flipV="1">
            <a:off x="7939424" y="4309092"/>
            <a:ext cx="1839096" cy="7174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2" idx="0"/>
          </p:cNvCxnSpPr>
          <p:nvPr/>
        </p:nvCxnSpPr>
        <p:spPr>
          <a:xfrm flipV="1">
            <a:off x="7989716" y="3756964"/>
            <a:ext cx="502240" cy="121924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981614" y="5018207"/>
            <a:ext cx="1422283" cy="18597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71872" y="5018218"/>
            <a:ext cx="4233997" cy="567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8433480" y="-13168"/>
            <a:ext cx="1242768" cy="20954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580130" y="0"/>
            <a:ext cx="135288" cy="147159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4385140" y="0"/>
            <a:ext cx="1194990" cy="14688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5539790" y="1421699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390584" y="2051498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455738" y="3699531"/>
            <a:ext cx="100584" cy="100584"/>
          </a:xfrm>
          <a:prstGeom prst="ellipse">
            <a:avLst/>
          </a:prstGeom>
          <a:solidFill>
            <a:srgbClr val="EA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939424" y="4976206"/>
            <a:ext cx="100584" cy="100584"/>
          </a:xfrm>
          <a:prstGeom prst="ellips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9742226" y="4251660"/>
            <a:ext cx="100584" cy="100584"/>
          </a:xfrm>
          <a:prstGeom prst="ellips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019226" y="1892558"/>
            <a:ext cx="3728810" cy="3728810"/>
          </a:xfrm>
          <a:prstGeom prst="ellipse">
            <a:avLst/>
          </a:prstGeom>
          <a:solidFill>
            <a:schemeClr val="bg1"/>
          </a:solidFill>
          <a:ln w="2730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275437" y="2143465"/>
            <a:ext cx="3212716" cy="3212716"/>
          </a:xfrm>
          <a:prstGeom prst="ellipse">
            <a:avLst/>
          </a:prstGeom>
          <a:solidFill>
            <a:srgbClr val="68A1B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490067" y="3644009"/>
            <a:ext cx="491345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需求获取变更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等腰三角形 40"/>
          <p:cNvSpPr/>
          <p:nvPr/>
        </p:nvSpPr>
        <p:spPr>
          <a:xfrm>
            <a:off x="0" y="4983463"/>
            <a:ext cx="2800350" cy="1881794"/>
          </a:xfrm>
          <a:prstGeom prst="triangle">
            <a:avLst/>
          </a:prstGeom>
          <a:solidFill>
            <a:srgbClr val="A7D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5400000">
            <a:off x="-120921" y="5232818"/>
            <a:ext cx="1753361" cy="1511518"/>
          </a:xfrm>
          <a:prstGeom prst="triangle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392648" y="2624554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514949" y="2769681"/>
            <a:ext cx="544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68A1B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  <a:endParaRPr lang="en-US" altLang="zh-CN" sz="3600" dirty="0">
              <a:solidFill>
                <a:srgbClr val="68A1B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220612" y="1366533"/>
            <a:ext cx="1060273" cy="1060273"/>
            <a:chOff x="938693" y="568301"/>
            <a:chExt cx="872180" cy="872180"/>
          </a:xfrm>
          <a:solidFill>
            <a:srgbClr val="68A1B0"/>
          </a:solidFill>
        </p:grpSpPr>
        <p:sp>
          <p:nvSpPr>
            <p:cNvPr id="8" name="椭圆 7"/>
            <p:cNvSpPr/>
            <p:nvPr/>
          </p:nvSpPr>
          <p:spPr>
            <a:xfrm>
              <a:off x="938693" y="568301"/>
              <a:ext cx="872180" cy="872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椭圆 4"/>
            <p:cNvSpPr/>
            <p:nvPr/>
          </p:nvSpPr>
          <p:spPr>
            <a:xfrm>
              <a:off x="1066421" y="696029"/>
              <a:ext cx="616724" cy="61672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 kern="1200">
                <a:noFill/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1976909" y="2659488"/>
            <a:ext cx="1620155" cy="528263"/>
          </a:xfrm>
          <a:prstGeom prst="rect">
            <a:avLst/>
          </a:prstGeom>
          <a:noFill/>
        </p:spPr>
        <p:txBody>
          <a:bodyPr wrap="square" lIns="96435" tIns="48217" rIns="96435" bIns="48217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初步立项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6561" y="336061"/>
            <a:ext cx="279022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需求迭代历程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731807" y="332461"/>
            <a:ext cx="69189" cy="358102"/>
          </a:xfrm>
          <a:prstGeom prst="rect">
            <a:avLst/>
          </a:prstGeom>
          <a:solidFill>
            <a:srgbClr val="68A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04" y="1513126"/>
            <a:ext cx="749725" cy="7497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627028" y="3360602"/>
            <a:ext cx="244054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获取立项灵感</a:t>
            </a: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确立项目逻辑</a:t>
            </a: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zh-CN" altLang="en-US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绘制项目原型</a:t>
            </a:r>
            <a:endParaRPr lang="en-US" altLang="zh-CN" sz="2400" dirty="0"/>
          </a:p>
          <a:p>
            <a:pPr marL="285750" indent="-285750">
              <a:buClr>
                <a:srgbClr val="68A1B0"/>
              </a:buCl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Clr>
                <a:srgbClr val="68A1B0"/>
              </a:buClr>
            </a:pPr>
            <a:endParaRPr lang="en-US" altLang="zh-CN" sz="2400" dirty="0"/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3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  <p:tag name="COMMONDATA" val="eyJoZGlkIjoiMmVhYjIwYTFkMDUyN2RmOGI2OTNiMWRjYmY5MjBlYTUifQ=="/>
  <p:tag name="commondata" val="eyJoZGlkIjoiNzkxNWQzODRlOGRjMjIzYmMzMzQ0N2QyMTNlNThiOW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</Words>
  <Application>WPS 演示</Application>
  <PresentationFormat>宽屏</PresentationFormat>
  <Paragraphs>208</Paragraphs>
  <Slides>21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冬青黑体简体中文 W6</vt:lpstr>
      <vt:lpstr>黑体</vt:lpstr>
      <vt:lpstr>Open Sans Extrabold</vt:lpstr>
      <vt:lpstr>Yu Gothic UI Semibold</vt:lpstr>
      <vt:lpstr>Calibri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</dc:creator>
  <cp:lastModifiedBy>lenovo</cp:lastModifiedBy>
  <cp:revision>159</cp:revision>
  <dcterms:created xsi:type="dcterms:W3CDTF">2017-12-29T01:37:00Z</dcterms:created>
  <dcterms:modified xsi:type="dcterms:W3CDTF">2023-12-27T19:36:31Z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57182FAA3C074F47AEBABA3165089E36_12</vt:lpwstr>
  </property>
  <property fmtid="{D5CDD505-2E9C-101B-9397-08002B2CF9AE}" pid="3" name="KSOProductBuildVer">
    <vt:lpwstr>2052-12.1.0.16120</vt:lpwstr>
  </property>
</Properties>
</file>